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9F861-C7C1-4D2A-8FE2-B2EB8234049D}" type="datetimeFigureOut">
              <a:rPr lang="es-CO" smtClean="0"/>
              <a:t>12/08/2015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FC044-0C4B-4C43-9D67-93DCC5154BC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8068970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9F861-C7C1-4D2A-8FE2-B2EB8234049D}" type="datetimeFigureOut">
              <a:rPr lang="es-CO" smtClean="0"/>
              <a:t>12/08/2015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FC044-0C4B-4C43-9D67-93DCC5154BC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6148355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9F861-C7C1-4D2A-8FE2-B2EB8234049D}" type="datetimeFigureOut">
              <a:rPr lang="es-CO" smtClean="0"/>
              <a:t>12/08/2015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FC044-0C4B-4C43-9D67-93DCC5154BC6}" type="slidenum">
              <a:rPr lang="es-CO" smtClean="0"/>
              <a:t>‹Nº›</a:t>
            </a:fld>
            <a:endParaRPr lang="es-CO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271493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9F861-C7C1-4D2A-8FE2-B2EB8234049D}" type="datetimeFigureOut">
              <a:rPr lang="es-CO" smtClean="0"/>
              <a:t>12/08/2015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FC044-0C4B-4C43-9D67-93DCC5154BC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6923721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9F861-C7C1-4D2A-8FE2-B2EB8234049D}" type="datetimeFigureOut">
              <a:rPr lang="es-CO" smtClean="0"/>
              <a:t>12/08/2015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FC044-0C4B-4C43-9D67-93DCC5154BC6}" type="slidenum">
              <a:rPr lang="es-CO" smtClean="0"/>
              <a:t>‹Nº›</a:t>
            </a:fld>
            <a:endParaRPr lang="es-CO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3348725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9F861-C7C1-4D2A-8FE2-B2EB8234049D}" type="datetimeFigureOut">
              <a:rPr lang="es-CO" smtClean="0"/>
              <a:t>12/08/2015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FC044-0C4B-4C43-9D67-93DCC5154BC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05958723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9F861-C7C1-4D2A-8FE2-B2EB8234049D}" type="datetimeFigureOut">
              <a:rPr lang="es-CO" smtClean="0"/>
              <a:t>12/08/2015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FC044-0C4B-4C43-9D67-93DCC5154BC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10356051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9F861-C7C1-4D2A-8FE2-B2EB8234049D}" type="datetimeFigureOut">
              <a:rPr lang="es-CO" smtClean="0"/>
              <a:t>12/08/2015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FC044-0C4B-4C43-9D67-93DCC5154BC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6885189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9F861-C7C1-4D2A-8FE2-B2EB8234049D}" type="datetimeFigureOut">
              <a:rPr lang="es-CO" smtClean="0"/>
              <a:t>12/08/2015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FC044-0C4B-4C43-9D67-93DCC5154BC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1661935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9F861-C7C1-4D2A-8FE2-B2EB8234049D}" type="datetimeFigureOut">
              <a:rPr lang="es-CO" smtClean="0"/>
              <a:t>12/08/2015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FC044-0C4B-4C43-9D67-93DCC5154BC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8188242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9F861-C7C1-4D2A-8FE2-B2EB8234049D}" type="datetimeFigureOut">
              <a:rPr lang="es-CO" smtClean="0"/>
              <a:t>12/08/2015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FC044-0C4B-4C43-9D67-93DCC5154BC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2208657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9F861-C7C1-4D2A-8FE2-B2EB8234049D}" type="datetimeFigureOut">
              <a:rPr lang="es-CO" smtClean="0"/>
              <a:t>12/08/2015</a:t>
            </a:fld>
            <a:endParaRPr lang="es-C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FC044-0C4B-4C43-9D67-93DCC5154BC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2680289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9F861-C7C1-4D2A-8FE2-B2EB8234049D}" type="datetimeFigureOut">
              <a:rPr lang="es-CO" smtClean="0"/>
              <a:t>12/08/2015</a:t>
            </a:fld>
            <a:endParaRPr lang="es-C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FC044-0C4B-4C43-9D67-93DCC5154BC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2806230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9F861-C7C1-4D2A-8FE2-B2EB8234049D}" type="datetimeFigureOut">
              <a:rPr lang="es-CO" smtClean="0"/>
              <a:t>12/08/2015</a:t>
            </a:fld>
            <a:endParaRPr lang="es-C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FC044-0C4B-4C43-9D67-93DCC5154BC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7098724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9F861-C7C1-4D2A-8FE2-B2EB8234049D}" type="datetimeFigureOut">
              <a:rPr lang="es-CO" smtClean="0"/>
              <a:t>12/08/2015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FC044-0C4B-4C43-9D67-93DCC5154BC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1581093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9F861-C7C1-4D2A-8FE2-B2EB8234049D}" type="datetimeFigureOut">
              <a:rPr lang="es-CO" smtClean="0"/>
              <a:t>12/08/2015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FC044-0C4B-4C43-9D67-93DCC5154BC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3224961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A9F861-C7C1-4D2A-8FE2-B2EB8234049D}" type="datetimeFigureOut">
              <a:rPr lang="es-CO" smtClean="0"/>
              <a:t>12/08/2015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4E0FC044-0C4B-4C43-9D67-93DCC5154BC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06575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1.bp.blogspot.com/-x5lnmUhlUFE/UQesXnzc-3I/AAAAAAAABGQ/Wvy1QygjLMk/s1600/OBSERVA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2216" y="112411"/>
            <a:ext cx="3773194" cy="37731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45704" y="4246214"/>
            <a:ext cx="7766936" cy="1646302"/>
          </a:xfrm>
        </p:spPr>
        <p:txBody>
          <a:bodyPr/>
          <a:lstStyle/>
          <a:p>
            <a:pPr algn="ctr"/>
            <a:r>
              <a:rPr lang="es-CO" dirty="0" err="1" smtClean="0">
                <a:solidFill>
                  <a:schemeClr val="tx1"/>
                </a:solidFill>
                <a:latin typeface="Century Gothic" panose="020B0502020202020204" pitchFamily="34" charset="0"/>
              </a:rPr>
              <a:t>The</a:t>
            </a:r>
            <a:r>
              <a:rPr lang="es-CO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 </a:t>
            </a:r>
            <a:r>
              <a:rPr lang="es-CO" dirty="0" err="1" smtClean="0">
                <a:solidFill>
                  <a:schemeClr val="tx1"/>
                </a:solidFill>
                <a:latin typeface="Century Gothic" panose="020B0502020202020204" pitchFamily="34" charset="0"/>
              </a:rPr>
              <a:t>advantages</a:t>
            </a:r>
            <a:r>
              <a:rPr lang="es-CO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 of </a:t>
            </a:r>
            <a:r>
              <a:rPr lang="es-CO" dirty="0" err="1" smtClean="0">
                <a:solidFill>
                  <a:schemeClr val="tx1"/>
                </a:solidFill>
                <a:latin typeface="Century Gothic" panose="020B0502020202020204" pitchFamily="34" charset="0"/>
              </a:rPr>
              <a:t>running</a:t>
            </a:r>
            <a:r>
              <a:rPr lang="es-CO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 </a:t>
            </a:r>
            <a:r>
              <a:rPr lang="es-CO" dirty="0" err="1" smtClean="0">
                <a:solidFill>
                  <a:schemeClr val="tx1"/>
                </a:solidFill>
                <a:latin typeface="Century Gothic" panose="020B0502020202020204" pitchFamily="34" charset="0"/>
              </a:rPr>
              <a:t>observation</a:t>
            </a:r>
            <a:endParaRPr lang="es-CO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05996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77334" y="1362221"/>
            <a:ext cx="8596668" cy="1320800"/>
          </a:xfrm>
        </p:spPr>
        <p:txBody>
          <a:bodyPr/>
          <a:lstStyle/>
          <a:p>
            <a:r>
              <a:rPr lang="es-CO" dirty="0" err="1" smtClean="0">
                <a:latin typeface="Century Gothic" panose="020B0502020202020204" pitchFamily="34" charset="0"/>
              </a:rPr>
              <a:t>It</a:t>
            </a:r>
            <a:r>
              <a:rPr lang="es-CO" dirty="0" smtClean="0">
                <a:latin typeface="Century Gothic" panose="020B0502020202020204" pitchFamily="34" charset="0"/>
              </a:rPr>
              <a:t> can </a:t>
            </a:r>
            <a:r>
              <a:rPr lang="es-CO" dirty="0" err="1" smtClean="0">
                <a:latin typeface="Century Gothic" panose="020B0502020202020204" pitchFamily="34" charset="0"/>
              </a:rPr>
              <a:t>save</a:t>
            </a:r>
            <a:r>
              <a:rPr lang="es-CO" dirty="0" smtClean="0">
                <a:latin typeface="Century Gothic" panose="020B0502020202020204" pitchFamily="34" charset="0"/>
              </a:rPr>
              <a:t> </a:t>
            </a:r>
            <a:r>
              <a:rPr lang="es-CO" dirty="0" err="1" smtClean="0">
                <a:latin typeface="Century Gothic" panose="020B0502020202020204" pitchFamily="34" charset="0"/>
              </a:rPr>
              <a:t>management</a:t>
            </a:r>
            <a:r>
              <a:rPr lang="es-CO" dirty="0" smtClean="0">
                <a:latin typeface="Century Gothic" panose="020B0502020202020204" pitchFamily="34" charset="0"/>
              </a:rPr>
              <a:t> time</a:t>
            </a:r>
            <a:br>
              <a:rPr lang="es-CO" dirty="0" smtClean="0">
                <a:latin typeface="Century Gothic" panose="020B0502020202020204" pitchFamily="34" charset="0"/>
              </a:rPr>
            </a:br>
            <a:endParaRPr lang="es-CO" dirty="0">
              <a:latin typeface="Century Gothic" panose="020B0502020202020204" pitchFamily="34" charset="0"/>
            </a:endParaRPr>
          </a:p>
        </p:txBody>
      </p:sp>
      <p:sp>
        <p:nvSpPr>
          <p:cNvPr id="4" name="CuadroTexto 3"/>
          <p:cNvSpPr txBox="1"/>
          <p:nvPr/>
        </p:nvSpPr>
        <p:spPr>
          <a:xfrm>
            <a:off x="872197" y="2518117"/>
            <a:ext cx="2532185" cy="21101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CO" dirty="0"/>
          </a:p>
        </p:txBody>
      </p:sp>
      <p:pic>
        <p:nvPicPr>
          <p:cNvPr id="2050" name="Picture 2" descr="http://images.clipartlogo.com/files/images/42/428086/signs-symbols-clocks-analogue-clock_f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0561" y="403274"/>
            <a:ext cx="2186881" cy="2114843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uadroTexto 5"/>
          <p:cNvSpPr txBox="1"/>
          <p:nvPr/>
        </p:nvSpPr>
        <p:spPr>
          <a:xfrm>
            <a:off x="1050782" y="3038621"/>
            <a:ext cx="784977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400" dirty="0" err="1" smtClean="0">
                <a:latin typeface="Century Gothic" panose="020B0502020202020204" pitchFamily="34" charset="0"/>
              </a:rPr>
              <a:t>For</a:t>
            </a:r>
            <a:r>
              <a:rPr lang="es-CO" sz="2400" dirty="0" smtClean="0">
                <a:latin typeface="Century Gothic" panose="020B0502020202020204" pitchFamily="34" charset="0"/>
              </a:rPr>
              <a:t> </a:t>
            </a:r>
            <a:r>
              <a:rPr lang="es-CO" sz="2400" dirty="0" err="1" smtClean="0">
                <a:latin typeface="Century Gothic" panose="020B0502020202020204" pitchFamily="34" charset="0"/>
              </a:rPr>
              <a:t>many</a:t>
            </a:r>
            <a:r>
              <a:rPr lang="es-CO" sz="2400" dirty="0" smtClean="0">
                <a:latin typeface="Century Gothic" panose="020B0502020202020204" pitchFamily="34" charset="0"/>
              </a:rPr>
              <a:t> </a:t>
            </a:r>
            <a:r>
              <a:rPr lang="es-CO" sz="2400" dirty="0" err="1" smtClean="0">
                <a:latin typeface="Century Gothic" panose="020B0502020202020204" pitchFamily="34" charset="0"/>
              </a:rPr>
              <a:t>schools</a:t>
            </a:r>
            <a:r>
              <a:rPr lang="es-CO" sz="2400" dirty="0" smtClean="0">
                <a:latin typeface="Century Gothic" panose="020B0502020202020204" pitchFamily="34" charset="0"/>
              </a:rPr>
              <a:t>, </a:t>
            </a:r>
            <a:r>
              <a:rPr lang="es-CO" sz="2400" dirty="0" err="1" smtClean="0">
                <a:latin typeface="Century Gothic" panose="020B0502020202020204" pitchFamily="34" charset="0"/>
              </a:rPr>
              <a:t>observation</a:t>
            </a:r>
            <a:r>
              <a:rPr lang="es-CO" sz="2400" dirty="0" smtClean="0">
                <a:latin typeface="Century Gothic" panose="020B0502020202020204" pitchFamily="34" charset="0"/>
              </a:rPr>
              <a:t> </a:t>
            </a:r>
            <a:r>
              <a:rPr lang="es-CO" sz="2400" dirty="0" err="1" smtClean="0">
                <a:latin typeface="Century Gothic" panose="020B0502020202020204" pitchFamily="34" charset="0"/>
              </a:rPr>
              <a:t>is</a:t>
            </a:r>
            <a:r>
              <a:rPr lang="es-CO" sz="2400" dirty="0" smtClean="0">
                <a:latin typeface="Century Gothic" panose="020B0502020202020204" pitchFamily="34" charset="0"/>
              </a:rPr>
              <a:t> a </a:t>
            </a:r>
            <a:r>
              <a:rPr lang="es-CO" sz="2400" dirty="0" err="1" smtClean="0">
                <a:latin typeface="Century Gothic" panose="020B0502020202020204" pitchFamily="34" charset="0"/>
              </a:rPr>
              <a:t>waste</a:t>
            </a:r>
            <a:r>
              <a:rPr lang="es-CO" sz="2400" dirty="0" smtClean="0">
                <a:latin typeface="Century Gothic" panose="020B0502020202020204" pitchFamily="34" charset="0"/>
              </a:rPr>
              <a:t> of time, a </a:t>
            </a:r>
            <a:r>
              <a:rPr lang="es-CO" sz="2400" dirty="0" err="1" smtClean="0">
                <a:latin typeface="Century Gothic" panose="020B0502020202020204" pitchFamily="34" charset="0"/>
              </a:rPr>
              <a:t>requirement</a:t>
            </a:r>
            <a:r>
              <a:rPr lang="es-CO" sz="2400" dirty="0" smtClean="0">
                <a:latin typeface="Century Gothic" panose="020B0502020202020204" pitchFamily="34" charset="0"/>
              </a:rPr>
              <a:t>; </a:t>
            </a:r>
            <a:r>
              <a:rPr lang="es-CO" sz="2400" dirty="0" err="1" smtClean="0">
                <a:latin typeface="Century Gothic" panose="020B0502020202020204" pitchFamily="34" charset="0"/>
              </a:rPr>
              <a:t>but</a:t>
            </a:r>
            <a:r>
              <a:rPr lang="es-CO" sz="2400" dirty="0" smtClean="0">
                <a:latin typeface="Century Gothic" panose="020B0502020202020204" pitchFamily="34" charset="0"/>
              </a:rPr>
              <a:t> </a:t>
            </a:r>
            <a:r>
              <a:rPr lang="es-CO" sz="2400" dirty="0" err="1" smtClean="0">
                <a:latin typeface="Century Gothic" panose="020B0502020202020204" pitchFamily="34" charset="0"/>
              </a:rPr>
              <a:t>it</a:t>
            </a:r>
            <a:r>
              <a:rPr lang="es-CO" sz="2400" dirty="0" smtClean="0">
                <a:latin typeface="Century Gothic" panose="020B0502020202020204" pitchFamily="34" charset="0"/>
              </a:rPr>
              <a:t> </a:t>
            </a:r>
            <a:r>
              <a:rPr lang="es-CO" sz="2400" dirty="0" err="1" smtClean="0">
                <a:latin typeface="Century Gothic" panose="020B0502020202020204" pitchFamily="34" charset="0"/>
              </a:rPr>
              <a:t>helps</a:t>
            </a:r>
            <a:r>
              <a:rPr lang="es-CO" sz="2400" dirty="0" smtClean="0">
                <a:latin typeface="Century Gothic" panose="020B0502020202020204" pitchFamily="34" charset="0"/>
              </a:rPr>
              <a:t> </a:t>
            </a:r>
            <a:r>
              <a:rPr lang="es-CO" sz="2400" dirty="0" err="1" smtClean="0">
                <a:latin typeface="Century Gothic" panose="020B0502020202020204" pitchFamily="34" charset="0"/>
              </a:rPr>
              <a:t>to</a:t>
            </a:r>
            <a:r>
              <a:rPr lang="es-CO" sz="2400" dirty="0" smtClean="0">
                <a:latin typeface="Century Gothic" panose="020B0502020202020204" pitchFamily="34" charset="0"/>
              </a:rPr>
              <a:t> </a:t>
            </a:r>
            <a:r>
              <a:rPr lang="es-CO" sz="2400" dirty="0" err="1" smtClean="0">
                <a:latin typeface="Century Gothic" panose="020B0502020202020204" pitchFamily="34" charset="0"/>
              </a:rPr>
              <a:t>understand</a:t>
            </a:r>
            <a:r>
              <a:rPr lang="es-CO" sz="2400" dirty="0" smtClean="0">
                <a:latin typeface="Century Gothic" panose="020B0502020202020204" pitchFamily="34" charset="0"/>
              </a:rPr>
              <a:t> </a:t>
            </a:r>
            <a:r>
              <a:rPr lang="es-CO" sz="2400" dirty="0" err="1" smtClean="0">
                <a:latin typeface="Century Gothic" panose="020B0502020202020204" pitchFamily="34" charset="0"/>
              </a:rPr>
              <a:t>children</a:t>
            </a:r>
            <a:r>
              <a:rPr lang="es-CO" sz="2400" dirty="0" smtClean="0">
                <a:latin typeface="Century Gothic" panose="020B0502020202020204" pitchFamily="34" charset="0"/>
              </a:rPr>
              <a:t> and </a:t>
            </a:r>
            <a:r>
              <a:rPr lang="es-CO" sz="2400" dirty="0" err="1" smtClean="0">
                <a:latin typeface="Century Gothic" panose="020B0502020202020204" pitchFamily="34" charset="0"/>
              </a:rPr>
              <a:t>their</a:t>
            </a:r>
            <a:r>
              <a:rPr lang="es-CO" sz="2400" dirty="0" smtClean="0">
                <a:latin typeface="Century Gothic" panose="020B0502020202020204" pitchFamily="34" charset="0"/>
              </a:rPr>
              <a:t> </a:t>
            </a:r>
            <a:r>
              <a:rPr lang="es-CO" sz="2400" dirty="0" err="1" smtClean="0">
                <a:latin typeface="Century Gothic" panose="020B0502020202020204" pitchFamily="34" charset="0"/>
              </a:rPr>
              <a:t>specific</a:t>
            </a:r>
            <a:r>
              <a:rPr lang="es-CO" sz="2400" dirty="0" smtClean="0">
                <a:latin typeface="Century Gothic" panose="020B0502020202020204" pitchFamily="34" charset="0"/>
              </a:rPr>
              <a:t> </a:t>
            </a:r>
            <a:r>
              <a:rPr lang="es-CO" sz="2400" dirty="0" err="1" smtClean="0">
                <a:latin typeface="Century Gothic" panose="020B0502020202020204" pitchFamily="34" charset="0"/>
              </a:rPr>
              <a:t>needs</a:t>
            </a:r>
            <a:r>
              <a:rPr lang="es-CO" sz="2400" dirty="0" smtClean="0">
                <a:latin typeface="Century Gothic" panose="020B0502020202020204" pitchFamily="34" charset="0"/>
              </a:rPr>
              <a:t> (</a:t>
            </a:r>
            <a:r>
              <a:rPr lang="es-CO" sz="2400" dirty="0" err="1" smtClean="0">
                <a:latin typeface="Century Gothic" panose="020B0502020202020204" pitchFamily="34" charset="0"/>
              </a:rPr>
              <a:t>academic</a:t>
            </a:r>
            <a:r>
              <a:rPr lang="es-CO" sz="2400" dirty="0" smtClean="0">
                <a:latin typeface="Century Gothic" panose="020B0502020202020204" pitchFamily="34" charset="0"/>
              </a:rPr>
              <a:t>, personal, interpersonal)</a:t>
            </a:r>
            <a:endParaRPr lang="es-CO" sz="2400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8428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CO" dirty="0" err="1" smtClean="0">
                <a:latin typeface="Century Gothic" panose="020B0502020202020204" pitchFamily="34" charset="0"/>
              </a:rPr>
              <a:t>Being</a:t>
            </a:r>
            <a:r>
              <a:rPr lang="es-CO" dirty="0" smtClean="0">
                <a:latin typeface="Century Gothic" panose="020B0502020202020204" pitchFamily="34" charset="0"/>
              </a:rPr>
              <a:t> </a:t>
            </a:r>
            <a:r>
              <a:rPr lang="es-CO" dirty="0" err="1" smtClean="0">
                <a:latin typeface="Century Gothic" panose="020B0502020202020204" pitchFamily="34" charset="0"/>
              </a:rPr>
              <a:t>observed</a:t>
            </a:r>
            <a:r>
              <a:rPr lang="es-CO" dirty="0" smtClean="0">
                <a:latin typeface="Century Gothic" panose="020B0502020202020204" pitchFamily="34" charset="0"/>
              </a:rPr>
              <a:t> and </a:t>
            </a:r>
            <a:r>
              <a:rPr lang="es-CO" dirty="0" err="1" smtClean="0">
                <a:latin typeface="Century Gothic" panose="020B0502020202020204" pitchFamily="34" charset="0"/>
              </a:rPr>
              <a:t>the</a:t>
            </a:r>
            <a:r>
              <a:rPr lang="es-CO" dirty="0" smtClean="0">
                <a:latin typeface="Century Gothic" panose="020B0502020202020204" pitchFamily="34" charset="0"/>
              </a:rPr>
              <a:t> </a:t>
            </a:r>
            <a:r>
              <a:rPr lang="es-CO" dirty="0" err="1" smtClean="0">
                <a:latin typeface="Century Gothic" panose="020B0502020202020204" pitchFamily="34" charset="0"/>
              </a:rPr>
              <a:t>observing</a:t>
            </a:r>
            <a:r>
              <a:rPr lang="es-CO" dirty="0" smtClean="0">
                <a:latin typeface="Century Gothic" panose="020B0502020202020204" pitchFamily="34" charset="0"/>
              </a:rPr>
              <a:t> </a:t>
            </a:r>
            <a:r>
              <a:rPr lang="es-CO" dirty="0" err="1" smtClean="0">
                <a:latin typeface="Century Gothic" panose="020B0502020202020204" pitchFamily="34" charset="0"/>
              </a:rPr>
              <a:t>is</a:t>
            </a:r>
            <a:r>
              <a:rPr lang="es-CO" dirty="0" smtClean="0">
                <a:latin typeface="Century Gothic" panose="020B0502020202020204" pitchFamily="34" charset="0"/>
              </a:rPr>
              <a:t> </a:t>
            </a:r>
            <a:r>
              <a:rPr lang="es-CO" dirty="0" err="1" smtClean="0">
                <a:latin typeface="Century Gothic" panose="020B0502020202020204" pitchFamily="34" charset="0"/>
              </a:rPr>
              <a:t>the</a:t>
            </a:r>
            <a:r>
              <a:rPr lang="es-CO" dirty="0" smtClean="0">
                <a:latin typeface="Century Gothic" panose="020B0502020202020204" pitchFamily="34" charset="0"/>
              </a:rPr>
              <a:t> </a:t>
            </a:r>
            <a:r>
              <a:rPr lang="es-CO" dirty="0" err="1" smtClean="0">
                <a:latin typeface="Century Gothic" panose="020B0502020202020204" pitchFamily="34" charset="0"/>
              </a:rPr>
              <a:t>biggest</a:t>
            </a:r>
            <a:r>
              <a:rPr lang="es-CO" dirty="0" smtClean="0">
                <a:latin typeface="Century Gothic" panose="020B0502020202020204" pitchFamily="34" charset="0"/>
              </a:rPr>
              <a:t> </a:t>
            </a:r>
            <a:r>
              <a:rPr lang="es-CO" dirty="0" err="1" smtClean="0">
                <a:latin typeface="Century Gothic" panose="020B0502020202020204" pitchFamily="34" charset="0"/>
              </a:rPr>
              <a:t>advantage</a:t>
            </a:r>
            <a:r>
              <a:rPr lang="es-CO" dirty="0" smtClean="0">
                <a:latin typeface="Century Gothic" panose="020B0502020202020204" pitchFamily="34" charset="0"/>
              </a:rPr>
              <a:t> of peer </a:t>
            </a:r>
            <a:r>
              <a:rPr lang="es-CO" dirty="0" err="1" smtClean="0">
                <a:latin typeface="Century Gothic" panose="020B0502020202020204" pitchFamily="34" charset="0"/>
              </a:rPr>
              <a:t>observations</a:t>
            </a:r>
            <a:endParaRPr lang="es-CO" dirty="0">
              <a:latin typeface="Century Gothic" panose="020B0502020202020204" pitchFamily="34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77334" y="2276499"/>
            <a:ext cx="8596668" cy="3880773"/>
          </a:xfrm>
        </p:spPr>
        <p:txBody>
          <a:bodyPr>
            <a:normAutofit/>
          </a:bodyPr>
          <a:lstStyle/>
          <a:p>
            <a:r>
              <a:rPr lang="es-CO" sz="2400" dirty="0" err="1" smtClean="0">
                <a:solidFill>
                  <a:schemeClr val="tx1"/>
                </a:solidFill>
                <a:latin typeface="Century Gothic" panose="020B0502020202020204" pitchFamily="34" charset="0"/>
              </a:rPr>
              <a:t>Teachers</a:t>
            </a:r>
            <a:r>
              <a:rPr lang="es-CO" sz="24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 </a:t>
            </a:r>
            <a:r>
              <a:rPr lang="es-CO" sz="2400" dirty="0" err="1" smtClean="0">
                <a:solidFill>
                  <a:schemeClr val="tx1"/>
                </a:solidFill>
                <a:latin typeface="Century Gothic" panose="020B0502020202020204" pitchFamily="34" charset="0"/>
              </a:rPr>
              <a:t>observing</a:t>
            </a:r>
            <a:r>
              <a:rPr lang="es-CO" sz="24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 </a:t>
            </a:r>
            <a:r>
              <a:rPr lang="es-CO" sz="2400" dirty="0" err="1" smtClean="0">
                <a:solidFill>
                  <a:schemeClr val="tx1"/>
                </a:solidFill>
                <a:latin typeface="Century Gothic" panose="020B0502020202020204" pitchFamily="34" charset="0"/>
              </a:rPr>
              <a:t>not</a:t>
            </a:r>
            <a:r>
              <a:rPr lang="es-CO" sz="24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 </a:t>
            </a:r>
            <a:r>
              <a:rPr lang="es-CO" sz="2400" dirty="0" err="1" smtClean="0">
                <a:solidFill>
                  <a:schemeClr val="tx1"/>
                </a:solidFill>
                <a:latin typeface="Century Gothic" panose="020B0502020202020204" pitchFamily="34" charset="0"/>
              </a:rPr>
              <a:t>only</a:t>
            </a:r>
            <a:r>
              <a:rPr lang="es-CO" sz="24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 </a:t>
            </a:r>
            <a:r>
              <a:rPr lang="es-CO" sz="2400" dirty="0" err="1" smtClean="0">
                <a:solidFill>
                  <a:schemeClr val="tx1"/>
                </a:solidFill>
                <a:latin typeface="Century Gothic" panose="020B0502020202020204" pitchFamily="34" charset="0"/>
              </a:rPr>
              <a:t>learn</a:t>
            </a:r>
            <a:r>
              <a:rPr lang="es-CO" sz="24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 </a:t>
            </a:r>
            <a:r>
              <a:rPr lang="es-CO" sz="2400" dirty="0" err="1" smtClean="0">
                <a:solidFill>
                  <a:schemeClr val="tx1"/>
                </a:solidFill>
                <a:latin typeface="Century Gothic" panose="020B0502020202020204" pitchFamily="34" charset="0"/>
              </a:rPr>
              <a:t>how</a:t>
            </a:r>
            <a:r>
              <a:rPr lang="es-CO" sz="24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 </a:t>
            </a:r>
            <a:r>
              <a:rPr lang="es-CO" sz="2400" dirty="0" err="1" smtClean="0">
                <a:solidFill>
                  <a:schemeClr val="tx1"/>
                </a:solidFill>
                <a:latin typeface="Century Gothic" panose="020B0502020202020204" pitchFamily="34" charset="0"/>
              </a:rPr>
              <a:t>to</a:t>
            </a:r>
            <a:r>
              <a:rPr lang="es-CO" sz="24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 observe, </a:t>
            </a:r>
            <a:r>
              <a:rPr lang="es-CO" sz="2400" dirty="0" err="1" smtClean="0">
                <a:solidFill>
                  <a:schemeClr val="tx1"/>
                </a:solidFill>
                <a:latin typeface="Century Gothic" panose="020B0502020202020204" pitchFamily="34" charset="0"/>
              </a:rPr>
              <a:t>but</a:t>
            </a:r>
            <a:r>
              <a:rPr lang="es-CO" sz="24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 </a:t>
            </a:r>
            <a:r>
              <a:rPr lang="es-CO" sz="2400" dirty="0" err="1" smtClean="0">
                <a:solidFill>
                  <a:schemeClr val="tx1"/>
                </a:solidFill>
                <a:latin typeface="Century Gothic" panose="020B0502020202020204" pitchFamily="34" charset="0"/>
              </a:rPr>
              <a:t>also</a:t>
            </a:r>
            <a:r>
              <a:rPr lang="es-CO" sz="24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 </a:t>
            </a:r>
            <a:r>
              <a:rPr lang="es-CO" sz="2400" dirty="0" err="1" smtClean="0">
                <a:solidFill>
                  <a:schemeClr val="tx1"/>
                </a:solidFill>
                <a:latin typeface="Century Gothic" panose="020B0502020202020204" pitchFamily="34" charset="0"/>
              </a:rPr>
              <a:t>see</a:t>
            </a:r>
            <a:r>
              <a:rPr lang="es-CO" sz="24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 </a:t>
            </a:r>
            <a:r>
              <a:rPr lang="es-CO" sz="2400" dirty="0" err="1" smtClean="0">
                <a:solidFill>
                  <a:schemeClr val="tx1"/>
                </a:solidFill>
                <a:latin typeface="Century Gothic" panose="020B0502020202020204" pitchFamily="34" charset="0"/>
              </a:rPr>
              <a:t>different</a:t>
            </a:r>
            <a:r>
              <a:rPr lang="es-CO" sz="24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 </a:t>
            </a:r>
            <a:r>
              <a:rPr lang="es-CO" sz="2400" dirty="0" err="1" smtClean="0">
                <a:solidFill>
                  <a:schemeClr val="tx1"/>
                </a:solidFill>
                <a:latin typeface="Century Gothic" panose="020B0502020202020204" pitchFamily="34" charset="0"/>
              </a:rPr>
              <a:t>ways</a:t>
            </a:r>
            <a:r>
              <a:rPr lang="es-CO" sz="24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 of </a:t>
            </a:r>
            <a:r>
              <a:rPr lang="es-CO" sz="2400" dirty="0" err="1" smtClean="0">
                <a:solidFill>
                  <a:schemeClr val="tx1"/>
                </a:solidFill>
                <a:latin typeface="Century Gothic" panose="020B0502020202020204" pitchFamily="34" charset="0"/>
              </a:rPr>
              <a:t>doing</a:t>
            </a:r>
            <a:r>
              <a:rPr lang="es-CO" sz="24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 </a:t>
            </a:r>
            <a:r>
              <a:rPr lang="es-CO" sz="2400" dirty="0" err="1" smtClean="0">
                <a:solidFill>
                  <a:schemeClr val="tx1"/>
                </a:solidFill>
                <a:latin typeface="Century Gothic" panose="020B0502020202020204" pitchFamily="34" charset="0"/>
              </a:rPr>
              <a:t>things</a:t>
            </a:r>
            <a:r>
              <a:rPr lang="es-CO" sz="24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 in </a:t>
            </a:r>
            <a:r>
              <a:rPr lang="es-CO" sz="2400" dirty="0" err="1" smtClean="0">
                <a:solidFill>
                  <a:schemeClr val="tx1"/>
                </a:solidFill>
                <a:latin typeface="Century Gothic" panose="020B0502020202020204" pitchFamily="34" charset="0"/>
              </a:rPr>
              <a:t>other</a:t>
            </a:r>
            <a:r>
              <a:rPr lang="es-CO" sz="24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 </a:t>
            </a:r>
            <a:r>
              <a:rPr lang="es-CO" sz="2400" dirty="0" err="1" smtClean="0">
                <a:solidFill>
                  <a:schemeClr val="tx1"/>
                </a:solidFill>
                <a:latin typeface="Century Gothic" panose="020B0502020202020204" pitchFamily="34" charset="0"/>
              </a:rPr>
              <a:t>people’s</a:t>
            </a:r>
            <a:r>
              <a:rPr lang="es-CO" sz="24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 </a:t>
            </a:r>
            <a:r>
              <a:rPr lang="es-CO" sz="2400" dirty="0" err="1" smtClean="0">
                <a:solidFill>
                  <a:schemeClr val="tx1"/>
                </a:solidFill>
                <a:latin typeface="Century Gothic" panose="020B0502020202020204" pitchFamily="34" charset="0"/>
              </a:rPr>
              <a:t>classrooms</a:t>
            </a:r>
            <a:r>
              <a:rPr lang="es-CO" sz="24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.</a:t>
            </a:r>
          </a:p>
          <a:p>
            <a:endParaRPr lang="es-CO" sz="2400" dirty="0" smtClean="0">
              <a:solidFill>
                <a:schemeClr val="tx1"/>
              </a:solidFill>
              <a:latin typeface="Century Gothic" panose="020B0502020202020204" pitchFamily="34" charset="0"/>
            </a:endParaRPr>
          </a:p>
          <a:p>
            <a:r>
              <a:rPr lang="es-CO" sz="2400" dirty="0" err="1" smtClean="0">
                <a:solidFill>
                  <a:schemeClr val="tx1"/>
                </a:solidFill>
                <a:latin typeface="Century Gothic" panose="020B0502020202020204" pitchFamily="34" charset="0"/>
              </a:rPr>
              <a:t>Teachers</a:t>
            </a:r>
            <a:r>
              <a:rPr lang="es-CO" sz="24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 can </a:t>
            </a:r>
            <a:r>
              <a:rPr lang="es-CO" sz="2400" dirty="0" err="1" smtClean="0">
                <a:solidFill>
                  <a:schemeClr val="tx1"/>
                </a:solidFill>
                <a:latin typeface="Century Gothic" panose="020B0502020202020204" pitchFamily="34" charset="0"/>
              </a:rPr>
              <a:t>see</a:t>
            </a:r>
            <a:r>
              <a:rPr lang="es-CO" sz="24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 </a:t>
            </a:r>
            <a:r>
              <a:rPr lang="es-CO" sz="2400" dirty="0" err="1" smtClean="0">
                <a:solidFill>
                  <a:schemeClr val="tx1"/>
                </a:solidFill>
                <a:latin typeface="Century Gothic" panose="020B0502020202020204" pitchFamily="34" charset="0"/>
              </a:rPr>
              <a:t>both</a:t>
            </a:r>
            <a:r>
              <a:rPr lang="es-CO" sz="24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 </a:t>
            </a:r>
            <a:r>
              <a:rPr lang="es-CO" sz="2400" dirty="0" err="1" smtClean="0">
                <a:solidFill>
                  <a:schemeClr val="tx1"/>
                </a:solidFill>
                <a:latin typeface="Century Gothic" panose="020B0502020202020204" pitchFamily="34" charset="0"/>
              </a:rPr>
              <a:t>good</a:t>
            </a:r>
            <a:r>
              <a:rPr lang="es-CO" sz="24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 </a:t>
            </a:r>
            <a:r>
              <a:rPr lang="es-CO" sz="2400" dirty="0" err="1" smtClean="0">
                <a:solidFill>
                  <a:schemeClr val="tx1"/>
                </a:solidFill>
                <a:latin typeface="Century Gothic" panose="020B0502020202020204" pitchFamily="34" charset="0"/>
              </a:rPr>
              <a:t>things</a:t>
            </a:r>
            <a:r>
              <a:rPr lang="es-CO" sz="24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 and </a:t>
            </a:r>
            <a:r>
              <a:rPr lang="es-CO" sz="2400" dirty="0" err="1" smtClean="0">
                <a:solidFill>
                  <a:schemeClr val="tx1"/>
                </a:solidFill>
                <a:latin typeface="Century Gothic" panose="020B0502020202020204" pitchFamily="34" charset="0"/>
              </a:rPr>
              <a:t>bad</a:t>
            </a:r>
            <a:r>
              <a:rPr lang="es-CO" sz="24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 </a:t>
            </a:r>
            <a:r>
              <a:rPr lang="es-CO" sz="2400" dirty="0" err="1" smtClean="0">
                <a:solidFill>
                  <a:schemeClr val="tx1"/>
                </a:solidFill>
                <a:latin typeface="Century Gothic" panose="020B0502020202020204" pitchFamily="34" charset="0"/>
              </a:rPr>
              <a:t>things</a:t>
            </a:r>
            <a:r>
              <a:rPr lang="es-CO" sz="24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, </a:t>
            </a:r>
            <a:r>
              <a:rPr lang="es-CO" sz="2400" dirty="0" err="1" smtClean="0">
                <a:solidFill>
                  <a:schemeClr val="tx1"/>
                </a:solidFill>
                <a:latin typeface="Century Gothic" panose="020B0502020202020204" pitchFamily="34" charset="0"/>
              </a:rPr>
              <a:t>that</a:t>
            </a:r>
            <a:r>
              <a:rPr lang="es-CO" sz="24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 </a:t>
            </a:r>
            <a:r>
              <a:rPr lang="es-CO" sz="2400" dirty="0" err="1" smtClean="0">
                <a:solidFill>
                  <a:schemeClr val="tx1"/>
                </a:solidFill>
                <a:latin typeface="Century Gothic" panose="020B0502020202020204" pitchFamily="34" charset="0"/>
              </a:rPr>
              <a:t>will</a:t>
            </a:r>
            <a:r>
              <a:rPr lang="es-CO" sz="24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 </a:t>
            </a:r>
            <a:r>
              <a:rPr lang="es-CO" sz="2400" dirty="0" err="1" smtClean="0">
                <a:solidFill>
                  <a:schemeClr val="tx1"/>
                </a:solidFill>
                <a:latin typeface="Century Gothic" panose="020B0502020202020204" pitchFamily="34" charset="0"/>
              </a:rPr>
              <a:t>make</a:t>
            </a:r>
            <a:r>
              <a:rPr lang="es-CO" sz="24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 </a:t>
            </a:r>
            <a:r>
              <a:rPr lang="es-CO" sz="2400" dirty="0" err="1" smtClean="0">
                <a:solidFill>
                  <a:schemeClr val="tx1"/>
                </a:solidFill>
                <a:latin typeface="Century Gothic" panose="020B0502020202020204" pitchFamily="34" charset="0"/>
              </a:rPr>
              <a:t>them</a:t>
            </a:r>
            <a:r>
              <a:rPr lang="es-CO" sz="24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 </a:t>
            </a:r>
            <a:r>
              <a:rPr lang="es-CO" sz="2400" dirty="0" err="1" smtClean="0">
                <a:solidFill>
                  <a:schemeClr val="tx1"/>
                </a:solidFill>
                <a:latin typeface="Century Gothic" panose="020B0502020202020204" pitchFamily="34" charset="0"/>
              </a:rPr>
              <a:t>reflect</a:t>
            </a:r>
            <a:r>
              <a:rPr lang="es-CO" sz="24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 </a:t>
            </a:r>
            <a:r>
              <a:rPr lang="es-CO" sz="2400" dirty="0" err="1" smtClean="0">
                <a:solidFill>
                  <a:schemeClr val="tx1"/>
                </a:solidFill>
                <a:latin typeface="Century Gothic" panose="020B0502020202020204" pitchFamily="34" charset="0"/>
              </a:rPr>
              <a:t>on</a:t>
            </a:r>
            <a:r>
              <a:rPr lang="es-CO" sz="24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 </a:t>
            </a:r>
            <a:r>
              <a:rPr lang="es-CO" sz="2400" dirty="0" err="1" smtClean="0">
                <a:solidFill>
                  <a:schemeClr val="tx1"/>
                </a:solidFill>
                <a:latin typeface="Century Gothic" panose="020B0502020202020204" pitchFamily="34" charset="0"/>
              </a:rPr>
              <a:t>what</a:t>
            </a:r>
            <a:r>
              <a:rPr lang="es-CO" sz="24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 </a:t>
            </a:r>
            <a:r>
              <a:rPr lang="es-CO" sz="2400" dirty="0" err="1" smtClean="0">
                <a:solidFill>
                  <a:schemeClr val="tx1"/>
                </a:solidFill>
                <a:latin typeface="Century Gothic" panose="020B0502020202020204" pitchFamily="34" charset="0"/>
              </a:rPr>
              <a:t>goes</a:t>
            </a:r>
            <a:r>
              <a:rPr lang="es-CO" sz="24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 </a:t>
            </a:r>
            <a:r>
              <a:rPr lang="es-CO" sz="2400" dirty="0" err="1" smtClean="0">
                <a:solidFill>
                  <a:schemeClr val="tx1"/>
                </a:solidFill>
                <a:latin typeface="Century Gothic" panose="020B0502020202020204" pitchFamily="34" charset="0"/>
              </a:rPr>
              <a:t>on</a:t>
            </a:r>
            <a:r>
              <a:rPr lang="es-CO" sz="24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 in </a:t>
            </a:r>
            <a:r>
              <a:rPr lang="es-CO" sz="2400" dirty="0" err="1" smtClean="0">
                <a:solidFill>
                  <a:schemeClr val="tx1"/>
                </a:solidFill>
                <a:latin typeface="Century Gothic" panose="020B0502020202020204" pitchFamily="34" charset="0"/>
              </a:rPr>
              <a:t>their</a:t>
            </a:r>
            <a:r>
              <a:rPr lang="es-CO" sz="24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 </a:t>
            </a:r>
            <a:r>
              <a:rPr lang="es-CO" sz="2400" dirty="0" err="1" smtClean="0">
                <a:solidFill>
                  <a:schemeClr val="tx1"/>
                </a:solidFill>
                <a:latin typeface="Century Gothic" panose="020B0502020202020204" pitchFamily="34" charset="0"/>
              </a:rPr>
              <a:t>classrooms</a:t>
            </a:r>
            <a:endParaRPr lang="es-CO" sz="24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58560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 err="1" smtClean="0">
                <a:latin typeface="Century Gothic" panose="020B0502020202020204" pitchFamily="34" charset="0"/>
              </a:rPr>
              <a:t>It</a:t>
            </a:r>
            <a:r>
              <a:rPr lang="es-CO" dirty="0" smtClean="0">
                <a:latin typeface="Century Gothic" panose="020B0502020202020204" pitchFamily="34" charset="0"/>
              </a:rPr>
              <a:t> can </a:t>
            </a:r>
            <a:r>
              <a:rPr lang="es-CO" dirty="0" err="1" smtClean="0">
                <a:latin typeface="Century Gothic" panose="020B0502020202020204" pitchFamily="34" charset="0"/>
              </a:rPr>
              <a:t>boost</a:t>
            </a:r>
            <a:r>
              <a:rPr lang="es-CO" dirty="0" smtClean="0">
                <a:latin typeface="Century Gothic" panose="020B0502020202020204" pitchFamily="34" charset="0"/>
              </a:rPr>
              <a:t> a </a:t>
            </a:r>
            <a:r>
              <a:rPr lang="es-CO" dirty="0" err="1" smtClean="0">
                <a:latin typeface="Century Gothic" panose="020B0502020202020204" pitchFamily="34" charset="0"/>
              </a:rPr>
              <a:t>teacher’s</a:t>
            </a:r>
            <a:r>
              <a:rPr lang="es-CO" dirty="0" smtClean="0">
                <a:latin typeface="Century Gothic" panose="020B0502020202020204" pitchFamily="34" charset="0"/>
              </a:rPr>
              <a:t> </a:t>
            </a:r>
            <a:r>
              <a:rPr lang="es-CO" dirty="0" err="1" smtClean="0">
                <a:latin typeface="Century Gothic" panose="020B0502020202020204" pitchFamily="34" charset="0"/>
              </a:rPr>
              <a:t>confidence</a:t>
            </a:r>
            <a:endParaRPr lang="es-CO" dirty="0">
              <a:latin typeface="Century Gothic" panose="020B0502020202020204" pitchFamily="34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CO" sz="2400" dirty="0" err="1" smtClean="0">
                <a:solidFill>
                  <a:schemeClr val="tx1"/>
                </a:solidFill>
                <a:latin typeface="Century Gothic" panose="020B0502020202020204" pitchFamily="34" charset="0"/>
              </a:rPr>
              <a:t>Teachers</a:t>
            </a:r>
            <a:r>
              <a:rPr lang="es-CO" sz="24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 </a:t>
            </a:r>
            <a:r>
              <a:rPr lang="es-CO" sz="2400" dirty="0" err="1" smtClean="0">
                <a:solidFill>
                  <a:schemeClr val="tx1"/>
                </a:solidFill>
                <a:latin typeface="Century Gothic" panose="020B0502020202020204" pitchFamily="34" charset="0"/>
              </a:rPr>
              <a:t>still</a:t>
            </a:r>
            <a:r>
              <a:rPr lang="es-CO" sz="24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 </a:t>
            </a:r>
            <a:r>
              <a:rPr lang="es-CO" sz="2400" dirty="0" err="1" smtClean="0">
                <a:solidFill>
                  <a:schemeClr val="tx1"/>
                </a:solidFill>
                <a:latin typeface="Century Gothic" panose="020B0502020202020204" pitchFamily="34" charset="0"/>
              </a:rPr>
              <a:t>get</a:t>
            </a:r>
            <a:r>
              <a:rPr lang="es-CO" sz="24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 a </a:t>
            </a:r>
            <a:r>
              <a:rPr lang="es-CO" sz="2400" dirty="0" err="1" smtClean="0">
                <a:solidFill>
                  <a:schemeClr val="tx1"/>
                </a:solidFill>
                <a:latin typeface="Century Gothic" panose="020B0502020202020204" pitchFamily="34" charset="0"/>
              </a:rPr>
              <a:t>much</a:t>
            </a:r>
            <a:r>
              <a:rPr lang="es-CO" sz="24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 more </a:t>
            </a:r>
            <a:r>
              <a:rPr lang="es-CO" sz="2400" dirty="0" err="1" smtClean="0">
                <a:solidFill>
                  <a:schemeClr val="tx1"/>
                </a:solidFill>
                <a:latin typeface="Century Gothic" panose="020B0502020202020204" pitchFamily="34" charset="0"/>
              </a:rPr>
              <a:t>realistic</a:t>
            </a:r>
            <a:r>
              <a:rPr lang="es-CO" sz="24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 </a:t>
            </a:r>
            <a:r>
              <a:rPr lang="es-CO" sz="2400" dirty="0" err="1" smtClean="0">
                <a:solidFill>
                  <a:schemeClr val="tx1"/>
                </a:solidFill>
                <a:latin typeface="Century Gothic" panose="020B0502020202020204" pitchFamily="34" charset="0"/>
              </a:rPr>
              <a:t>picture</a:t>
            </a:r>
            <a:r>
              <a:rPr lang="es-CO" sz="24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 of </a:t>
            </a:r>
            <a:r>
              <a:rPr lang="es-CO" sz="2400" dirty="0" err="1" smtClean="0">
                <a:solidFill>
                  <a:schemeClr val="tx1"/>
                </a:solidFill>
                <a:latin typeface="Century Gothic" panose="020B0502020202020204" pitchFamily="34" charset="0"/>
              </a:rPr>
              <a:t>how</a:t>
            </a:r>
            <a:r>
              <a:rPr lang="es-CO" sz="24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 </a:t>
            </a:r>
            <a:r>
              <a:rPr lang="es-CO" sz="2400" dirty="0" err="1" smtClean="0">
                <a:solidFill>
                  <a:schemeClr val="tx1"/>
                </a:solidFill>
                <a:latin typeface="Century Gothic" panose="020B0502020202020204" pitchFamily="34" charset="0"/>
              </a:rPr>
              <a:t>other</a:t>
            </a:r>
            <a:r>
              <a:rPr lang="es-CO" sz="24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 </a:t>
            </a:r>
            <a:r>
              <a:rPr lang="es-CO" sz="2400" dirty="0" err="1" smtClean="0">
                <a:solidFill>
                  <a:schemeClr val="tx1"/>
                </a:solidFill>
                <a:latin typeface="Century Gothic" panose="020B0502020202020204" pitchFamily="34" charset="0"/>
              </a:rPr>
              <a:t>teachers</a:t>
            </a:r>
            <a:r>
              <a:rPr lang="es-CO" sz="24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 are </a:t>
            </a:r>
            <a:r>
              <a:rPr lang="es-CO" sz="2400" dirty="0" err="1" smtClean="0">
                <a:solidFill>
                  <a:schemeClr val="tx1"/>
                </a:solidFill>
                <a:latin typeface="Century Gothic" panose="020B0502020202020204" pitchFamily="34" charset="0"/>
              </a:rPr>
              <a:t>doing</a:t>
            </a:r>
            <a:r>
              <a:rPr lang="es-CO" sz="24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 </a:t>
            </a:r>
            <a:r>
              <a:rPr lang="es-CO" sz="2400" dirty="0" err="1" smtClean="0">
                <a:solidFill>
                  <a:schemeClr val="tx1"/>
                </a:solidFill>
                <a:latin typeface="Century Gothic" panose="020B0502020202020204" pitchFamily="34" charset="0"/>
              </a:rPr>
              <a:t>than</a:t>
            </a:r>
            <a:r>
              <a:rPr lang="es-CO" sz="24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 </a:t>
            </a:r>
            <a:r>
              <a:rPr lang="es-CO" sz="2400" dirty="0" err="1" smtClean="0">
                <a:solidFill>
                  <a:schemeClr val="tx1"/>
                </a:solidFill>
                <a:latin typeface="Century Gothic" panose="020B0502020202020204" pitchFamily="34" charset="0"/>
              </a:rPr>
              <a:t>they</a:t>
            </a:r>
            <a:r>
              <a:rPr lang="es-CO" sz="24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 </a:t>
            </a:r>
            <a:r>
              <a:rPr lang="es-CO" sz="2400" dirty="0" err="1" smtClean="0">
                <a:solidFill>
                  <a:schemeClr val="tx1"/>
                </a:solidFill>
                <a:latin typeface="Century Gothic" panose="020B0502020202020204" pitchFamily="34" charset="0"/>
              </a:rPr>
              <a:t>would</a:t>
            </a:r>
            <a:r>
              <a:rPr lang="es-CO" sz="24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 </a:t>
            </a:r>
            <a:r>
              <a:rPr lang="es-CO" sz="2400" dirty="0" err="1" smtClean="0">
                <a:solidFill>
                  <a:schemeClr val="tx1"/>
                </a:solidFill>
                <a:latin typeface="Century Gothic" panose="020B0502020202020204" pitchFamily="34" charset="0"/>
              </a:rPr>
              <a:t>get</a:t>
            </a:r>
            <a:r>
              <a:rPr lang="es-CO" sz="24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 </a:t>
            </a:r>
            <a:r>
              <a:rPr lang="es-CO" sz="2400" dirty="0" err="1" smtClean="0">
                <a:solidFill>
                  <a:schemeClr val="tx1"/>
                </a:solidFill>
                <a:latin typeface="Century Gothic" panose="020B0502020202020204" pitchFamily="34" charset="0"/>
              </a:rPr>
              <a:t>from</a:t>
            </a:r>
            <a:r>
              <a:rPr lang="es-CO" sz="24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 </a:t>
            </a:r>
            <a:r>
              <a:rPr lang="es-CO" sz="2400" dirty="0" err="1" smtClean="0">
                <a:solidFill>
                  <a:schemeClr val="tx1"/>
                </a:solidFill>
                <a:latin typeface="Century Gothic" panose="020B0502020202020204" pitchFamily="34" charset="0"/>
              </a:rPr>
              <a:t>just</a:t>
            </a:r>
            <a:r>
              <a:rPr lang="es-CO" sz="24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 </a:t>
            </a:r>
            <a:r>
              <a:rPr lang="es-CO" sz="2400" dirty="0" err="1" smtClean="0">
                <a:solidFill>
                  <a:schemeClr val="tx1"/>
                </a:solidFill>
                <a:latin typeface="Century Gothic" panose="020B0502020202020204" pitchFamily="34" charset="0"/>
              </a:rPr>
              <a:t>hearing</a:t>
            </a:r>
            <a:r>
              <a:rPr lang="es-CO" sz="24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 </a:t>
            </a:r>
            <a:r>
              <a:rPr lang="es-CO" sz="2400" dirty="0" err="1" smtClean="0">
                <a:solidFill>
                  <a:schemeClr val="tx1"/>
                </a:solidFill>
                <a:latin typeface="Century Gothic" panose="020B0502020202020204" pitchFamily="34" charset="0"/>
              </a:rPr>
              <a:t>the</a:t>
            </a:r>
            <a:r>
              <a:rPr lang="es-CO" sz="24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 </a:t>
            </a:r>
            <a:r>
              <a:rPr lang="es-CO" sz="2400" dirty="0" err="1" smtClean="0">
                <a:solidFill>
                  <a:schemeClr val="tx1"/>
                </a:solidFill>
                <a:latin typeface="Century Gothic" panose="020B0502020202020204" pitchFamily="34" charset="0"/>
              </a:rPr>
              <a:t>laughter</a:t>
            </a:r>
            <a:r>
              <a:rPr lang="es-CO" sz="24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 </a:t>
            </a:r>
            <a:r>
              <a:rPr lang="es-CO" sz="2400" dirty="0" err="1" smtClean="0">
                <a:solidFill>
                  <a:schemeClr val="tx1"/>
                </a:solidFill>
                <a:latin typeface="Century Gothic" panose="020B0502020202020204" pitchFamily="34" charset="0"/>
              </a:rPr>
              <a:t>coming</a:t>
            </a:r>
            <a:r>
              <a:rPr lang="es-CO" sz="24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 </a:t>
            </a:r>
            <a:r>
              <a:rPr lang="es-CO" sz="2400" dirty="0" err="1" smtClean="0">
                <a:solidFill>
                  <a:schemeClr val="tx1"/>
                </a:solidFill>
                <a:latin typeface="Century Gothic" panose="020B0502020202020204" pitchFamily="34" charset="0"/>
              </a:rPr>
              <a:t>through</a:t>
            </a:r>
            <a:r>
              <a:rPr lang="es-CO" sz="24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 </a:t>
            </a:r>
            <a:r>
              <a:rPr lang="es-CO" sz="2400" dirty="0" err="1" smtClean="0">
                <a:solidFill>
                  <a:schemeClr val="tx1"/>
                </a:solidFill>
                <a:latin typeface="Century Gothic" panose="020B0502020202020204" pitchFamily="34" charset="0"/>
              </a:rPr>
              <a:t>the</a:t>
            </a:r>
            <a:r>
              <a:rPr lang="es-CO" sz="24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 Wall</a:t>
            </a:r>
          </a:p>
          <a:p>
            <a:endParaRPr lang="es-CO" sz="2400" dirty="0" smtClean="0">
              <a:solidFill>
                <a:schemeClr val="tx1"/>
              </a:solidFill>
              <a:latin typeface="Century Gothic" panose="020B0502020202020204" pitchFamily="34" charset="0"/>
            </a:endParaRPr>
          </a:p>
          <a:p>
            <a:r>
              <a:rPr lang="es-CO" sz="2400" dirty="0" err="1" smtClean="0">
                <a:solidFill>
                  <a:schemeClr val="tx1"/>
                </a:solidFill>
                <a:latin typeface="Century Gothic" panose="020B0502020202020204" pitchFamily="34" charset="0"/>
              </a:rPr>
              <a:t>Teachers</a:t>
            </a:r>
            <a:r>
              <a:rPr lang="es-CO" sz="24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 </a:t>
            </a:r>
            <a:r>
              <a:rPr lang="es-CO" sz="2400" dirty="0" err="1" smtClean="0">
                <a:solidFill>
                  <a:schemeClr val="tx1"/>
                </a:solidFill>
                <a:latin typeface="Century Gothic" panose="020B0502020202020204" pitchFamily="34" charset="0"/>
              </a:rPr>
              <a:t>get</a:t>
            </a:r>
            <a:r>
              <a:rPr lang="es-CO" sz="24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 a more </a:t>
            </a:r>
            <a:r>
              <a:rPr lang="es-CO" sz="2400" dirty="0" err="1" smtClean="0">
                <a:solidFill>
                  <a:schemeClr val="tx1"/>
                </a:solidFill>
                <a:latin typeface="Century Gothic" panose="020B0502020202020204" pitchFamily="34" charset="0"/>
              </a:rPr>
              <a:t>realistic</a:t>
            </a:r>
            <a:r>
              <a:rPr lang="es-CO" sz="24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 idea of </a:t>
            </a:r>
            <a:r>
              <a:rPr lang="es-CO" sz="2400" dirty="0" err="1" smtClean="0">
                <a:solidFill>
                  <a:schemeClr val="tx1"/>
                </a:solidFill>
                <a:latin typeface="Century Gothic" panose="020B0502020202020204" pitchFamily="34" charset="0"/>
              </a:rPr>
              <a:t>how</a:t>
            </a:r>
            <a:r>
              <a:rPr lang="es-CO" sz="24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 </a:t>
            </a:r>
            <a:r>
              <a:rPr lang="es-CO" sz="2400" dirty="0" err="1" smtClean="0">
                <a:solidFill>
                  <a:schemeClr val="tx1"/>
                </a:solidFill>
                <a:latin typeface="Century Gothic" panose="020B0502020202020204" pitchFamily="34" charset="0"/>
              </a:rPr>
              <a:t>they</a:t>
            </a:r>
            <a:r>
              <a:rPr lang="es-CO" sz="24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 are </a:t>
            </a:r>
            <a:r>
              <a:rPr lang="es-CO" sz="2400" dirty="0" err="1" smtClean="0">
                <a:solidFill>
                  <a:schemeClr val="tx1"/>
                </a:solidFill>
                <a:latin typeface="Century Gothic" panose="020B0502020202020204" pitchFamily="34" charset="0"/>
              </a:rPr>
              <a:t>doing</a:t>
            </a:r>
            <a:r>
              <a:rPr lang="es-CO" sz="24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 in </a:t>
            </a:r>
            <a:r>
              <a:rPr lang="es-CO" sz="2400" dirty="0" err="1" smtClean="0">
                <a:solidFill>
                  <a:schemeClr val="tx1"/>
                </a:solidFill>
                <a:latin typeface="Century Gothic" panose="020B0502020202020204" pitchFamily="34" charset="0"/>
              </a:rPr>
              <a:t>the</a:t>
            </a:r>
            <a:r>
              <a:rPr lang="es-CO" sz="24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 </a:t>
            </a:r>
            <a:r>
              <a:rPr lang="es-CO" sz="2400" dirty="0" err="1" smtClean="0">
                <a:solidFill>
                  <a:schemeClr val="tx1"/>
                </a:solidFill>
                <a:latin typeface="Century Gothic" panose="020B0502020202020204" pitchFamily="34" charset="0"/>
              </a:rPr>
              <a:t>clasroom</a:t>
            </a:r>
            <a:endParaRPr lang="es-CO" sz="24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96615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 smtClean="0">
                <a:latin typeface="Century Gothic" panose="020B0502020202020204" pitchFamily="34" charset="0"/>
              </a:rPr>
              <a:t>Observes can </a:t>
            </a:r>
            <a:r>
              <a:rPr lang="es-CO" dirty="0" err="1" smtClean="0">
                <a:latin typeface="Century Gothic" panose="020B0502020202020204" pitchFamily="34" charset="0"/>
              </a:rPr>
              <a:t>get</a:t>
            </a:r>
            <a:r>
              <a:rPr lang="es-CO" dirty="0" smtClean="0">
                <a:latin typeface="Century Gothic" panose="020B0502020202020204" pitchFamily="34" charset="0"/>
              </a:rPr>
              <a:t> </a:t>
            </a:r>
            <a:r>
              <a:rPr lang="es-CO" dirty="0" err="1" smtClean="0">
                <a:latin typeface="Century Gothic" panose="020B0502020202020204" pitchFamily="34" charset="0"/>
              </a:rPr>
              <a:t>several</a:t>
            </a:r>
            <a:r>
              <a:rPr lang="es-CO" dirty="0" smtClean="0">
                <a:latin typeface="Century Gothic" panose="020B0502020202020204" pitchFamily="34" charset="0"/>
              </a:rPr>
              <a:t> ideas </a:t>
            </a:r>
            <a:r>
              <a:rPr lang="es-CO" dirty="0" err="1" smtClean="0">
                <a:latin typeface="Century Gothic" panose="020B0502020202020204" pitchFamily="34" charset="0"/>
              </a:rPr>
              <a:t>from</a:t>
            </a:r>
            <a:r>
              <a:rPr lang="es-CO" dirty="0" smtClean="0">
                <a:latin typeface="Century Gothic" panose="020B0502020202020204" pitchFamily="34" charset="0"/>
              </a:rPr>
              <a:t> </a:t>
            </a:r>
            <a:r>
              <a:rPr lang="es-CO" dirty="0" err="1" smtClean="0">
                <a:latin typeface="Century Gothic" panose="020B0502020202020204" pitchFamily="34" charset="0"/>
              </a:rPr>
              <a:t>different</a:t>
            </a:r>
            <a:r>
              <a:rPr lang="es-CO" dirty="0" smtClean="0">
                <a:latin typeface="Century Gothic" panose="020B0502020202020204" pitchFamily="34" charset="0"/>
              </a:rPr>
              <a:t> </a:t>
            </a:r>
            <a:r>
              <a:rPr lang="es-CO" dirty="0" err="1" smtClean="0">
                <a:latin typeface="Century Gothic" panose="020B0502020202020204" pitchFamily="34" charset="0"/>
              </a:rPr>
              <a:t>people</a:t>
            </a:r>
            <a:endParaRPr lang="es-CO" dirty="0">
              <a:latin typeface="Century Gothic" panose="020B0502020202020204" pitchFamily="34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CO" sz="2400" dirty="0" err="1" smtClean="0">
                <a:solidFill>
                  <a:schemeClr val="tx1"/>
                </a:solidFill>
                <a:latin typeface="Century Gothic" panose="020B0502020202020204" pitchFamily="34" charset="0"/>
              </a:rPr>
              <a:t>By</a:t>
            </a:r>
            <a:r>
              <a:rPr lang="es-CO" sz="24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 </a:t>
            </a:r>
            <a:r>
              <a:rPr lang="es-CO" sz="2400" dirty="0" err="1" smtClean="0">
                <a:solidFill>
                  <a:schemeClr val="tx1"/>
                </a:solidFill>
                <a:latin typeface="Century Gothic" panose="020B0502020202020204" pitchFamily="34" charset="0"/>
              </a:rPr>
              <a:t>matching</a:t>
            </a:r>
            <a:r>
              <a:rPr lang="es-CO" sz="24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 </a:t>
            </a:r>
            <a:r>
              <a:rPr lang="es-CO" sz="2400" dirty="0" err="1" smtClean="0">
                <a:solidFill>
                  <a:schemeClr val="tx1"/>
                </a:solidFill>
                <a:latin typeface="Century Gothic" panose="020B0502020202020204" pitchFamily="34" charset="0"/>
              </a:rPr>
              <a:t>teachers</a:t>
            </a:r>
            <a:r>
              <a:rPr lang="es-CO" sz="24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 </a:t>
            </a:r>
            <a:r>
              <a:rPr lang="es-CO" sz="2400" dirty="0" err="1" smtClean="0">
                <a:solidFill>
                  <a:schemeClr val="tx1"/>
                </a:solidFill>
                <a:latin typeface="Century Gothic" panose="020B0502020202020204" pitchFamily="34" charset="0"/>
              </a:rPr>
              <a:t>with</a:t>
            </a:r>
            <a:r>
              <a:rPr lang="es-CO" sz="24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 </a:t>
            </a:r>
            <a:r>
              <a:rPr lang="es-CO" sz="2400" dirty="0" err="1" smtClean="0">
                <a:solidFill>
                  <a:schemeClr val="tx1"/>
                </a:solidFill>
                <a:latin typeface="Century Gothic" panose="020B0502020202020204" pitchFamily="34" charset="0"/>
              </a:rPr>
              <a:t>people</a:t>
            </a:r>
            <a:r>
              <a:rPr lang="es-CO" sz="24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 </a:t>
            </a:r>
            <a:r>
              <a:rPr lang="es-CO" sz="2400" dirty="0" err="1" smtClean="0">
                <a:solidFill>
                  <a:schemeClr val="tx1"/>
                </a:solidFill>
                <a:latin typeface="Century Gothic" panose="020B0502020202020204" pitchFamily="34" charset="0"/>
              </a:rPr>
              <a:t>who</a:t>
            </a:r>
            <a:r>
              <a:rPr lang="es-CO" sz="24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 </a:t>
            </a:r>
            <a:r>
              <a:rPr lang="es-CO" sz="2400" dirty="0" err="1" smtClean="0">
                <a:solidFill>
                  <a:schemeClr val="tx1"/>
                </a:solidFill>
                <a:latin typeface="Century Gothic" panose="020B0502020202020204" pitchFamily="34" charset="0"/>
              </a:rPr>
              <a:t>have</a:t>
            </a:r>
            <a:r>
              <a:rPr lang="es-CO" sz="24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 </a:t>
            </a:r>
            <a:r>
              <a:rPr lang="es-CO" sz="2400" dirty="0" err="1" smtClean="0">
                <a:solidFill>
                  <a:schemeClr val="tx1"/>
                </a:solidFill>
                <a:latin typeface="Century Gothic" panose="020B0502020202020204" pitchFamily="34" charset="0"/>
              </a:rPr>
              <a:t>different</a:t>
            </a:r>
            <a:r>
              <a:rPr lang="es-CO" sz="24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 </a:t>
            </a:r>
            <a:r>
              <a:rPr lang="es-CO" sz="2400" dirty="0" err="1" smtClean="0">
                <a:solidFill>
                  <a:schemeClr val="tx1"/>
                </a:solidFill>
                <a:latin typeface="Century Gothic" panose="020B0502020202020204" pitchFamily="34" charset="0"/>
              </a:rPr>
              <a:t>teaching</a:t>
            </a:r>
            <a:r>
              <a:rPr lang="es-CO" sz="24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 </a:t>
            </a:r>
            <a:r>
              <a:rPr lang="es-CO" sz="2400" dirty="0" err="1" smtClean="0">
                <a:solidFill>
                  <a:schemeClr val="tx1"/>
                </a:solidFill>
                <a:latin typeface="Century Gothic" panose="020B0502020202020204" pitchFamily="34" charset="0"/>
              </a:rPr>
              <a:t>styles</a:t>
            </a:r>
            <a:r>
              <a:rPr lang="es-CO" sz="24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 and </a:t>
            </a:r>
            <a:r>
              <a:rPr lang="es-CO" sz="2400" dirty="0" err="1" smtClean="0">
                <a:solidFill>
                  <a:schemeClr val="tx1"/>
                </a:solidFill>
                <a:latin typeface="Century Gothic" panose="020B0502020202020204" pitchFamily="34" charset="0"/>
              </a:rPr>
              <a:t>by</a:t>
            </a:r>
            <a:r>
              <a:rPr lang="es-CO" sz="24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 </a:t>
            </a:r>
            <a:r>
              <a:rPr lang="es-CO" sz="2400" dirty="0" err="1" smtClean="0">
                <a:solidFill>
                  <a:schemeClr val="tx1"/>
                </a:solidFill>
                <a:latin typeface="Century Gothic" panose="020B0502020202020204" pitchFamily="34" charset="0"/>
              </a:rPr>
              <a:t>having</a:t>
            </a:r>
            <a:r>
              <a:rPr lang="es-CO" sz="24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 </a:t>
            </a:r>
            <a:r>
              <a:rPr lang="es-CO" sz="2400" dirty="0" err="1" smtClean="0">
                <a:solidFill>
                  <a:schemeClr val="tx1"/>
                </a:solidFill>
                <a:latin typeface="Century Gothic" panose="020B0502020202020204" pitchFamily="34" charset="0"/>
              </a:rPr>
              <a:t>each</a:t>
            </a:r>
            <a:r>
              <a:rPr lang="es-CO" sz="24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 </a:t>
            </a:r>
            <a:r>
              <a:rPr lang="es-CO" sz="2400" dirty="0" err="1" smtClean="0">
                <a:solidFill>
                  <a:schemeClr val="tx1"/>
                </a:solidFill>
                <a:latin typeface="Century Gothic" panose="020B0502020202020204" pitchFamily="34" charset="0"/>
              </a:rPr>
              <a:t>observer</a:t>
            </a:r>
            <a:r>
              <a:rPr lang="es-CO" sz="24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 </a:t>
            </a:r>
            <a:r>
              <a:rPr lang="es-CO" sz="2400" dirty="0" err="1" smtClean="0">
                <a:solidFill>
                  <a:schemeClr val="tx1"/>
                </a:solidFill>
                <a:latin typeface="Century Gothic" panose="020B0502020202020204" pitchFamily="34" charset="0"/>
              </a:rPr>
              <a:t>specially</a:t>
            </a:r>
            <a:r>
              <a:rPr lang="es-CO" sz="24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 </a:t>
            </a:r>
            <a:r>
              <a:rPr lang="es-CO" sz="2400" dirty="0" err="1" smtClean="0">
                <a:solidFill>
                  <a:schemeClr val="tx1"/>
                </a:solidFill>
                <a:latin typeface="Century Gothic" panose="020B0502020202020204" pitchFamily="34" charset="0"/>
              </a:rPr>
              <a:t>looking</a:t>
            </a:r>
            <a:r>
              <a:rPr lang="es-CO" sz="24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 </a:t>
            </a:r>
            <a:r>
              <a:rPr lang="es-CO" sz="2400" dirty="0" err="1" smtClean="0">
                <a:solidFill>
                  <a:schemeClr val="tx1"/>
                </a:solidFill>
                <a:latin typeface="Century Gothic" panose="020B0502020202020204" pitchFamily="34" charset="0"/>
              </a:rPr>
              <a:t>for</a:t>
            </a:r>
            <a:r>
              <a:rPr lang="es-CO" sz="24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 </a:t>
            </a:r>
            <a:r>
              <a:rPr lang="es-CO" sz="2400" dirty="0" err="1" smtClean="0">
                <a:solidFill>
                  <a:schemeClr val="tx1"/>
                </a:solidFill>
                <a:latin typeface="Century Gothic" panose="020B0502020202020204" pitchFamily="34" charset="0"/>
              </a:rPr>
              <a:t>different</a:t>
            </a:r>
            <a:r>
              <a:rPr lang="es-CO" sz="24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 </a:t>
            </a:r>
            <a:r>
              <a:rPr lang="es-CO" sz="2400" dirty="0" err="1" smtClean="0">
                <a:solidFill>
                  <a:schemeClr val="tx1"/>
                </a:solidFill>
                <a:latin typeface="Century Gothic" panose="020B0502020202020204" pitchFamily="34" charset="0"/>
              </a:rPr>
              <a:t>things</a:t>
            </a:r>
            <a:r>
              <a:rPr lang="es-CO" sz="24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 (use of time, </a:t>
            </a:r>
            <a:r>
              <a:rPr lang="es-CO" sz="2400" dirty="0" err="1" smtClean="0">
                <a:solidFill>
                  <a:schemeClr val="tx1"/>
                </a:solidFill>
                <a:latin typeface="Century Gothic" panose="020B0502020202020204" pitchFamily="34" charset="0"/>
              </a:rPr>
              <a:t>space</a:t>
            </a:r>
            <a:r>
              <a:rPr lang="es-CO" sz="24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 </a:t>
            </a:r>
            <a:r>
              <a:rPr lang="es-CO" sz="2400" dirty="0" err="1" smtClean="0">
                <a:solidFill>
                  <a:schemeClr val="tx1"/>
                </a:solidFill>
                <a:latin typeface="Century Gothic" panose="020B0502020202020204" pitchFamily="34" charset="0"/>
              </a:rPr>
              <a:t>or</a:t>
            </a:r>
            <a:r>
              <a:rPr lang="es-CO" sz="24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 </a:t>
            </a:r>
            <a:r>
              <a:rPr lang="es-CO" sz="2400" dirty="0" err="1" smtClean="0">
                <a:solidFill>
                  <a:schemeClr val="tx1"/>
                </a:solidFill>
                <a:latin typeface="Century Gothic" panose="020B0502020202020204" pitchFamily="34" charset="0"/>
              </a:rPr>
              <a:t>classroom</a:t>
            </a:r>
            <a:r>
              <a:rPr lang="es-CO" sz="24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 </a:t>
            </a:r>
            <a:r>
              <a:rPr lang="es-CO" sz="2400" dirty="0" err="1" smtClean="0">
                <a:solidFill>
                  <a:schemeClr val="tx1"/>
                </a:solidFill>
                <a:latin typeface="Century Gothic" panose="020B0502020202020204" pitchFamily="34" charset="0"/>
              </a:rPr>
              <a:t>interactions</a:t>
            </a:r>
            <a:r>
              <a:rPr lang="es-CO" sz="24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  <a:endParaRPr lang="es-CO" sz="24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56136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 err="1" smtClean="0">
                <a:latin typeface="Century Gothic" panose="020B0502020202020204" pitchFamily="34" charset="0"/>
              </a:rPr>
              <a:t>Directness</a:t>
            </a:r>
            <a:endParaRPr lang="es-CO" dirty="0">
              <a:latin typeface="Century Gothic" panose="020B0502020202020204" pitchFamily="34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O" sz="2400" dirty="0" err="1" smtClean="0">
                <a:solidFill>
                  <a:schemeClr val="tx1"/>
                </a:solidFill>
                <a:latin typeface="Century Gothic" panose="020B0502020202020204" pitchFamily="34" charset="0"/>
              </a:rPr>
              <a:t>The</a:t>
            </a:r>
            <a:r>
              <a:rPr lang="es-CO" sz="24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 </a:t>
            </a:r>
            <a:r>
              <a:rPr lang="es-CO" sz="2400" dirty="0" err="1" smtClean="0">
                <a:solidFill>
                  <a:schemeClr val="tx1"/>
                </a:solidFill>
                <a:latin typeface="Century Gothic" panose="020B0502020202020204" pitchFamily="34" charset="0"/>
              </a:rPr>
              <a:t>main</a:t>
            </a:r>
            <a:r>
              <a:rPr lang="es-CO" sz="24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 </a:t>
            </a:r>
            <a:r>
              <a:rPr lang="es-CO" sz="2400" dirty="0" err="1" smtClean="0">
                <a:solidFill>
                  <a:schemeClr val="tx1"/>
                </a:solidFill>
                <a:latin typeface="Century Gothic" panose="020B0502020202020204" pitchFamily="34" charset="0"/>
              </a:rPr>
              <a:t>strength</a:t>
            </a:r>
            <a:r>
              <a:rPr lang="es-CO" sz="24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 of </a:t>
            </a:r>
            <a:r>
              <a:rPr lang="es-CO" sz="2400" dirty="0" err="1" smtClean="0">
                <a:solidFill>
                  <a:schemeClr val="tx1"/>
                </a:solidFill>
                <a:latin typeface="Century Gothic" panose="020B0502020202020204" pitchFamily="34" charset="0"/>
              </a:rPr>
              <a:t>observation</a:t>
            </a:r>
            <a:r>
              <a:rPr lang="es-CO" sz="24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 </a:t>
            </a:r>
            <a:r>
              <a:rPr lang="es-CO" sz="2400" dirty="0" err="1" smtClean="0">
                <a:solidFill>
                  <a:schemeClr val="tx1"/>
                </a:solidFill>
                <a:latin typeface="Century Gothic" panose="020B0502020202020204" pitchFamily="34" charset="0"/>
              </a:rPr>
              <a:t>is</a:t>
            </a:r>
            <a:r>
              <a:rPr lang="es-CO" sz="24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 </a:t>
            </a:r>
            <a:r>
              <a:rPr lang="es-CO" sz="2400" dirty="0" err="1" smtClean="0">
                <a:solidFill>
                  <a:schemeClr val="tx1"/>
                </a:solidFill>
                <a:latin typeface="Century Gothic" panose="020B0502020202020204" pitchFamily="34" charset="0"/>
              </a:rPr>
              <a:t>that</a:t>
            </a:r>
            <a:r>
              <a:rPr lang="es-CO" sz="24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 </a:t>
            </a:r>
            <a:r>
              <a:rPr lang="es-CO" sz="2400" dirty="0" err="1" smtClean="0">
                <a:solidFill>
                  <a:schemeClr val="tx1"/>
                </a:solidFill>
                <a:latin typeface="Century Gothic" panose="020B0502020202020204" pitchFamily="34" charset="0"/>
              </a:rPr>
              <a:t>it</a:t>
            </a:r>
            <a:r>
              <a:rPr lang="es-CO" sz="24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 </a:t>
            </a:r>
            <a:r>
              <a:rPr lang="es-CO" sz="2400" dirty="0" err="1" smtClean="0">
                <a:solidFill>
                  <a:schemeClr val="tx1"/>
                </a:solidFill>
                <a:latin typeface="Century Gothic" panose="020B0502020202020204" pitchFamily="34" charset="0"/>
              </a:rPr>
              <a:t>provides</a:t>
            </a:r>
            <a:r>
              <a:rPr lang="es-CO" sz="24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 </a:t>
            </a:r>
            <a:r>
              <a:rPr lang="es-CO" sz="2400" dirty="0" err="1" smtClean="0">
                <a:solidFill>
                  <a:schemeClr val="tx1"/>
                </a:solidFill>
                <a:latin typeface="Century Gothic" panose="020B0502020202020204" pitchFamily="34" charset="0"/>
              </a:rPr>
              <a:t>direct</a:t>
            </a:r>
            <a:r>
              <a:rPr lang="es-CO" sz="24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 </a:t>
            </a:r>
            <a:r>
              <a:rPr lang="es-CO" sz="2400" dirty="0" err="1" smtClean="0">
                <a:solidFill>
                  <a:schemeClr val="tx1"/>
                </a:solidFill>
                <a:latin typeface="Century Gothic" panose="020B0502020202020204" pitchFamily="34" charset="0"/>
              </a:rPr>
              <a:t>access</a:t>
            </a:r>
            <a:r>
              <a:rPr lang="es-CO" sz="24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 </a:t>
            </a:r>
            <a:r>
              <a:rPr lang="es-CO" sz="2400" dirty="0" err="1" smtClean="0">
                <a:solidFill>
                  <a:schemeClr val="tx1"/>
                </a:solidFill>
                <a:latin typeface="Century Gothic" panose="020B0502020202020204" pitchFamily="34" charset="0"/>
              </a:rPr>
              <a:t>to</a:t>
            </a:r>
            <a:r>
              <a:rPr lang="es-CO" sz="24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 </a:t>
            </a:r>
            <a:r>
              <a:rPr lang="es-CO" sz="2400" dirty="0" err="1" smtClean="0">
                <a:solidFill>
                  <a:schemeClr val="tx1"/>
                </a:solidFill>
                <a:latin typeface="Century Gothic" panose="020B0502020202020204" pitchFamily="34" charset="0"/>
              </a:rPr>
              <a:t>the</a:t>
            </a:r>
            <a:r>
              <a:rPr lang="es-CO" sz="24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 social </a:t>
            </a:r>
            <a:r>
              <a:rPr lang="es-CO" sz="2400" dirty="0" err="1" smtClean="0">
                <a:solidFill>
                  <a:schemeClr val="tx1"/>
                </a:solidFill>
                <a:latin typeface="Century Gothic" panose="020B0502020202020204" pitchFamily="34" charset="0"/>
              </a:rPr>
              <a:t>phenomena</a:t>
            </a:r>
            <a:r>
              <a:rPr lang="es-CO" sz="24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 </a:t>
            </a:r>
            <a:r>
              <a:rPr lang="es-CO" sz="2400" dirty="0" err="1" smtClean="0">
                <a:solidFill>
                  <a:schemeClr val="tx1"/>
                </a:solidFill>
                <a:latin typeface="Century Gothic" panose="020B0502020202020204" pitchFamily="34" charset="0"/>
              </a:rPr>
              <a:t>under</a:t>
            </a:r>
            <a:r>
              <a:rPr lang="es-CO" sz="24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 </a:t>
            </a:r>
            <a:r>
              <a:rPr lang="es-CO" sz="2400" dirty="0" err="1" smtClean="0">
                <a:solidFill>
                  <a:schemeClr val="tx1"/>
                </a:solidFill>
                <a:latin typeface="Century Gothic" panose="020B0502020202020204" pitchFamily="34" charset="0"/>
              </a:rPr>
              <a:t>consideration</a:t>
            </a:r>
            <a:r>
              <a:rPr lang="es-CO" sz="24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.</a:t>
            </a:r>
            <a:endParaRPr lang="es-CO" sz="2400" dirty="0" smtClean="0">
              <a:solidFill>
                <a:schemeClr val="tx1"/>
              </a:solidFill>
              <a:latin typeface="Century Gothic" panose="020B0502020202020204" pitchFamily="34" charset="0"/>
            </a:endParaRPr>
          </a:p>
          <a:p>
            <a:endParaRPr lang="es-CO" sz="2400" dirty="0">
              <a:solidFill>
                <a:schemeClr val="tx1"/>
              </a:solidFill>
              <a:latin typeface="Century Gothic" panose="020B0502020202020204" pitchFamily="34" charset="0"/>
            </a:endParaRPr>
          </a:p>
          <a:p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6462633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 err="1" smtClean="0">
                <a:latin typeface="Century Gothic" panose="020B0502020202020204" pitchFamily="34" charset="0"/>
              </a:rPr>
              <a:t>Presented</a:t>
            </a:r>
            <a:r>
              <a:rPr lang="es-CO" dirty="0" smtClean="0">
                <a:latin typeface="Century Gothic" panose="020B0502020202020204" pitchFamily="34" charset="0"/>
              </a:rPr>
              <a:t> </a:t>
            </a:r>
            <a:r>
              <a:rPr lang="es-CO" dirty="0" err="1" smtClean="0">
                <a:latin typeface="Century Gothic" panose="020B0502020202020204" pitchFamily="34" charset="0"/>
              </a:rPr>
              <a:t>by</a:t>
            </a:r>
            <a:endParaRPr lang="es-CO" dirty="0">
              <a:latin typeface="Century Gothic" panose="020B0502020202020204" pitchFamily="34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O" sz="24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Adriana Quiroga</a:t>
            </a:r>
          </a:p>
          <a:p>
            <a:r>
              <a:rPr lang="es-CO" sz="24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Ángela Ibáñez</a:t>
            </a:r>
          </a:p>
          <a:p>
            <a:r>
              <a:rPr lang="es-CO" sz="24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Marcela Londoño</a:t>
            </a:r>
          </a:p>
          <a:p>
            <a:r>
              <a:rPr lang="es-CO" sz="24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Karen Sánchez</a:t>
            </a:r>
          </a:p>
          <a:p>
            <a:r>
              <a:rPr lang="es-CO" sz="24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Fernando Pernagorda</a:t>
            </a:r>
            <a:endParaRPr lang="es-CO" sz="2400" dirty="0" smtClean="0">
              <a:solidFill>
                <a:schemeClr val="tx1"/>
              </a:solidFill>
              <a:latin typeface="Century Gothic" panose="020B0502020202020204" pitchFamily="34" charset="0"/>
            </a:endParaRPr>
          </a:p>
          <a:p>
            <a:endParaRPr lang="es-CO" sz="2400" dirty="0">
              <a:solidFill>
                <a:schemeClr val="tx1"/>
              </a:solidFill>
              <a:latin typeface="Century Gothic" panose="020B0502020202020204" pitchFamily="34" charset="0"/>
            </a:endParaRPr>
          </a:p>
          <a:p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512704586"/>
      </p:ext>
    </p:extLst>
  </p:cSld>
  <p:clrMapOvr>
    <a:masterClrMapping/>
  </p:clrMapOvr>
</p:sld>
</file>

<file path=ppt/theme/theme1.xml><?xml version="1.0" encoding="utf-8"?>
<a:theme xmlns:a="http://schemas.openxmlformats.org/drawingml/2006/main" name="Faceta">
  <a:themeElements>
    <a:clrScheme name="Faceta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a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a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65</TotalTime>
  <Words>213</Words>
  <Application>Microsoft Office PowerPoint</Application>
  <PresentationFormat>Panorámica</PresentationFormat>
  <Paragraphs>21</Paragraphs>
  <Slides>7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7</vt:i4>
      </vt:variant>
    </vt:vector>
  </HeadingPairs>
  <TitlesOfParts>
    <vt:vector size="12" baseType="lpstr">
      <vt:lpstr>Arial</vt:lpstr>
      <vt:lpstr>Century Gothic</vt:lpstr>
      <vt:lpstr>Trebuchet MS</vt:lpstr>
      <vt:lpstr>Wingdings 3</vt:lpstr>
      <vt:lpstr>Faceta</vt:lpstr>
      <vt:lpstr>The advantages of running observation</vt:lpstr>
      <vt:lpstr>It can save management time </vt:lpstr>
      <vt:lpstr>Being observed and the observing is the biggest advantage of peer observations</vt:lpstr>
      <vt:lpstr>It can boost a teacher’s confidence</vt:lpstr>
      <vt:lpstr>Observes can get several ideas from different people</vt:lpstr>
      <vt:lpstr>Directness</vt:lpstr>
      <vt:lpstr>Presented by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advantages of running observation</dc:title>
  <dc:creator>FERNANDO</dc:creator>
  <cp:lastModifiedBy>FERNANDO</cp:lastModifiedBy>
  <cp:revision>7</cp:revision>
  <dcterms:created xsi:type="dcterms:W3CDTF">2015-08-12T01:53:24Z</dcterms:created>
  <dcterms:modified xsi:type="dcterms:W3CDTF">2015-08-12T15:49:50Z</dcterms:modified>
</cp:coreProperties>
</file>